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5"/>
  </p:notesMasterIdLst>
  <p:sldIdLst>
    <p:sldId id="257" r:id="rId2"/>
    <p:sldId id="277" r:id="rId3"/>
    <p:sldId id="258" r:id="rId4"/>
    <p:sldId id="279" r:id="rId5"/>
    <p:sldId id="278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1" r:id="rId20"/>
    <p:sldId id="272" r:id="rId21"/>
    <p:sldId id="273" r:id="rId22"/>
    <p:sldId id="274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>
        <p:scale>
          <a:sx n="75" d="100"/>
          <a:sy n="75" d="100"/>
        </p:scale>
        <p:origin x="2532" y="9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09728" cy="1097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5CA72FC-2C21-4D95-A8EF-D76227CCED96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87511B5-1E3F-44EB-BD30-FE7537A5A9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1434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0005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5885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013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3386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80486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4211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5564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37404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9783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8401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4519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A4D08-6BD6-497C-9275-A4D0CA39CF7D}" type="datetimeFigureOut">
              <a:rPr lang="ar-EG" smtClean="0"/>
              <a:t>12/08/1445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372A9-98CD-4631-991E-DCF3A95D769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93107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www.python.org/download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10035-DE4D-D71D-8620-C55E05658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24" y="0"/>
            <a:ext cx="742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4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D6BEE-FD60-6550-E78B-03F27D1A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26FCD-E5EC-FF0B-F721-CE9FF3B19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DD8A8-4059-EA98-5B04-F845DDEC6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5023B1-0EED-2FA8-6FC0-029187B8EFCB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٩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F8197-74BF-1EC5-C3C1-7BB5E878AFF0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05631-7AC5-A9D3-4FF1-BF24EAC29D75}"/>
              </a:ext>
            </a:extLst>
          </p:cNvPr>
          <p:cNvSpPr txBox="1">
            <a:spLocks/>
          </p:cNvSpPr>
          <p:nvPr/>
        </p:nvSpPr>
        <p:spPr>
          <a:xfrm>
            <a:off x="190500" y="1566412"/>
            <a:ext cx="8763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يعود تاريخ الذكاء الاصطناعي إلى العصور القديمة ، عندما بدأ الفلاسفة والمخترعون في استكشاف مفهوم الكائنات الاصطناعية والآلات الذكية.</a:t>
            </a:r>
            <a:br>
              <a:rPr lang="en-US" sz="2200" dirty="0"/>
            </a:b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كان </a:t>
            </a:r>
            <a:r>
              <a:rPr lang="ar-EG" sz="2200" b="1" dirty="0"/>
              <a:t>الجزري</a:t>
            </a:r>
            <a:r>
              <a:rPr lang="ar-EG" sz="2200" dirty="0"/>
              <a:t> مخترع مسلم عاش خلال القرن الثاني عشر الميلادي.</a:t>
            </a:r>
          </a:p>
          <a:p>
            <a:pPr marL="0" indent="0">
              <a:buNone/>
            </a:pPr>
            <a:r>
              <a:rPr lang="ar-EG" sz="2200" dirty="0"/>
              <a:t>   قام بتصميم عدد من الأتمته ، بما في ذلك إنسان الآلي</a:t>
            </a:r>
          </a:p>
          <a:p>
            <a:pPr marL="0" indent="0">
              <a:buNone/>
            </a:pPr>
            <a:r>
              <a:rPr lang="ar-EG" sz="2200" dirty="0"/>
              <a:t>   عازف ، وطاووس ميكانيكي ، وساعة مائية تتميز بأشكال</a:t>
            </a:r>
          </a:p>
          <a:p>
            <a:pPr marL="0" indent="0">
              <a:buNone/>
            </a:pPr>
            <a:r>
              <a:rPr lang="ar-EG" sz="2200" dirty="0"/>
              <a:t>   روبوتية تتحرك وتعزف الموسيقى.</a:t>
            </a:r>
            <a:endParaRPr lang="en-US" sz="2200" dirty="0"/>
          </a:p>
        </p:txBody>
      </p:sp>
      <p:pic>
        <p:nvPicPr>
          <p:cNvPr id="9" name="Picture 4" descr="The Father of Robotics: Al-Jazari">
            <a:extLst>
              <a:ext uri="{FF2B5EF4-FFF2-40B4-BE49-F238E27FC236}">
                <a16:creationId xmlns:a16="http://schemas.microsoft.com/office/drawing/2014/main" id="{3B25C82B-4B44-B3A0-FF47-D7A8E9007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35724"/>
            <a:ext cx="2708171" cy="32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834B4-3BCE-6AB0-58F6-EE84D1D42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71" y="4291138"/>
            <a:ext cx="1578823" cy="20195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B0D7D6-4602-A00D-0D3A-459EBA347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94" y="4294974"/>
            <a:ext cx="1500087" cy="2015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9356D-D539-93F2-5DB5-1AFD08EB7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81" y="4291139"/>
            <a:ext cx="1398085" cy="20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3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DE7E-7A06-8227-33F6-758460C2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0DEC7-4DB8-B958-9DD3-6FA998458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5AE35-FFF4-C04F-47E8-ECF0ACE31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570FAD-AD38-738B-95AC-B1A46A24069C}"/>
              </a:ext>
            </a:extLst>
          </p:cNvPr>
          <p:cNvSpPr txBox="1"/>
          <p:nvPr/>
        </p:nvSpPr>
        <p:spPr>
          <a:xfrm>
            <a:off x="47518" y="6527800"/>
            <a:ext cx="5366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</a:t>
            </a:r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٠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07125-F7C4-1233-1DE2-3990DA60C284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83DA8C-8EAD-935E-B53F-7D45EB69F5D0}"/>
              </a:ext>
            </a:extLst>
          </p:cNvPr>
          <p:cNvSpPr txBox="1">
            <a:spLocks/>
          </p:cNvSpPr>
          <p:nvPr/>
        </p:nvSpPr>
        <p:spPr>
          <a:xfrm>
            <a:off x="190500" y="1566412"/>
            <a:ext cx="8763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يعود تاريخ الذكاء الاصطناعي إلى العصور القديمة ، عندما بدأ الفلاسفة والمخترعون في استكشاف مفهوم الكائنات الاصطناعية والآلات الذكية.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كان </a:t>
            </a:r>
            <a:r>
              <a:rPr lang="ar-EG" sz="2200" b="1" dirty="0"/>
              <a:t>ليوناردو دا فينشي </a:t>
            </a:r>
            <a:r>
              <a:rPr lang="ar-EG" sz="2200" dirty="0"/>
              <a:t>فنان إيطالي والمخترع الذي</a:t>
            </a:r>
          </a:p>
          <a:p>
            <a:pPr marL="0" indent="0">
              <a:buNone/>
            </a:pPr>
            <a:r>
              <a:rPr lang="ar-EG" sz="2200" dirty="0"/>
              <a:t>   عاش خلال القرنين الخامس عشر والسادس عشر.</a:t>
            </a:r>
          </a:p>
          <a:p>
            <a:pPr marL="0" indent="0">
              <a:buNone/>
            </a:pPr>
            <a:r>
              <a:rPr lang="ar-EG" sz="2200" dirty="0"/>
              <a:t> قام بتصميم عدد من الأجهزة الروبوتية ، بما في ذلك</a:t>
            </a:r>
          </a:p>
          <a:p>
            <a:pPr marL="0" indent="0">
              <a:buNone/>
            </a:pPr>
            <a:r>
              <a:rPr lang="ar-EG" sz="2200" dirty="0"/>
              <a:t> فارس ميكانيكي يمكنه الجلوس والتلويح بذراعيه وتحريك رأسه.</a:t>
            </a:r>
            <a:endParaRPr lang="en-US" sz="2200" dirty="0"/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D3BA59E1-98BD-7807-E9AD-E26BAAB08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975" y="4627043"/>
            <a:ext cx="1756050" cy="17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8FC96-4AD6-8654-07CB-DD24E75BE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5822"/>
            <a:ext cx="1852123" cy="42972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479F10-2C10-E5A4-C3C3-09494517E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57" y="4627043"/>
            <a:ext cx="2007943" cy="17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80409-86FF-63E2-1971-69917B8AC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F9303-544A-F7C0-E915-15DF36EA9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A9221-3AA3-E6E7-A29D-3D12EBF57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F60920-431D-4AF3-3359-A97F74BCB19F}"/>
              </a:ext>
            </a:extLst>
          </p:cNvPr>
          <p:cNvSpPr txBox="1"/>
          <p:nvPr/>
        </p:nvSpPr>
        <p:spPr>
          <a:xfrm>
            <a:off x="47518" y="6527800"/>
            <a:ext cx="62558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sz="1800" b="0" i="0" kern="1200" dirty="0">
                <a:solidFill>
                  <a:srgbClr val="FFFFFF"/>
                </a:solidFill>
                <a:effectLst/>
                <a:latin typeface="Google Sans"/>
                <a:ea typeface="+mn-ea"/>
                <a:cs typeface="Arial" panose="020B0604020202020204" pitchFamily="34" charset="0"/>
              </a:rPr>
              <a:t>١١</a:t>
            </a:r>
            <a:endParaRPr lang="ar-EG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ar-EG" dirty="0"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98D98-07B4-49E5-2A3D-4A46516EF19A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025ED2-1ED7-6D5C-813F-75567AA59C9A}"/>
              </a:ext>
            </a:extLst>
          </p:cNvPr>
          <p:cNvSpPr txBox="1">
            <a:spLocks/>
          </p:cNvSpPr>
          <p:nvPr/>
        </p:nvSpPr>
        <p:spPr>
          <a:xfrm>
            <a:off x="152400" y="1773238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في الاربعينات ، صاغ مصطلح "الذكاء الاصطناعي" جون مكارثي ، مارفن مينسكي ، وغيرهم من الباحثين في كلية دارموث. تم تأسيس مجال الذكاء الاصطناعي رسميا بهدف إنشاء آلات يمكنها التفكير والتعلم مثل البشر.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في عام ١٩٦٠ ، كانت أول أنظمة الذكاء الاصطناعي ، التي تم تطويرها و هي قادرة على فهم اللغة الطبيعية والاستجابة لها. يعد برنامج إليزا(</a:t>
            </a:r>
            <a:r>
              <a:rPr lang="en-US" sz="2200" dirty="0"/>
              <a:t>ELIZA</a:t>
            </a:r>
            <a:r>
              <a:rPr lang="ar-EG" sz="2200" dirty="0"/>
              <a:t>) ، الذي طوره جوزيف وايزنباوم ، أحد برامج الدردشة الآلية الأولى التي يمكنها محاكاة محادثة مع مستخدم بشري.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في عام ٢٠٠٠ ، تم تطوير تقنيات التعلم العميق ، والتي تعتمد على الشبكات العصبية مع العديد من الطبقات.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4724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3D3AD-D776-4DC0-3720-31B3BB6F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D10DE-9313-2D32-ECB5-D4983FB1B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BDAB2-A53C-2187-AE3A-00B37098A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6E42A-0D6B-99FA-EAF6-4024B5ED676C}"/>
              </a:ext>
            </a:extLst>
          </p:cNvPr>
          <p:cNvSpPr txBox="1"/>
          <p:nvPr/>
        </p:nvSpPr>
        <p:spPr>
          <a:xfrm>
            <a:off x="47518" y="6527800"/>
            <a:ext cx="7271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ar-EG" sz="1800" b="0" i="0" kern="1200" dirty="0">
                <a:solidFill>
                  <a:schemeClr val="bg1"/>
                </a:solidFill>
                <a:effectLst/>
                <a:latin typeface="Google Sans"/>
                <a:ea typeface="+mn-ea"/>
                <a:cs typeface="Arial" panose="020B0604020202020204" pitchFamily="34" charset="0"/>
              </a:rPr>
              <a:t>١</a:t>
            </a:r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٢</a:t>
            </a:r>
            <a:endParaRPr lang="ar-EG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D5F06-6A70-62E9-1177-0E2CD0B2B861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AF66B7-01A4-B582-BA32-E6356A9751EE}"/>
              </a:ext>
            </a:extLst>
          </p:cNvPr>
          <p:cNvSpPr txBox="1">
            <a:spLocks/>
          </p:cNvSpPr>
          <p:nvPr/>
        </p:nvSpPr>
        <p:spPr>
          <a:xfrm>
            <a:off x="152400" y="144780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اليوم ، يتم استخدام الذكاء الاصطناعي في مجموعة واسعة من التطبيقات ، بما في ذلك السيارات ذاتية القيادة والمساعدين الافتراضيين والتشخيص الطبي. مع استمرار تقدم تقنية الذكاء الاصطناعي ، لديها القدرة على إحداث ثورة في العديد من الصناعات وتغيير الطريقة التي نعيش بها ونعمل بها.</a:t>
            </a:r>
            <a:endParaRPr lang="en-US" sz="2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F7512A-0D97-E77C-7EB1-A1BC4607470E}"/>
              </a:ext>
            </a:extLst>
          </p:cNvPr>
          <p:cNvGrpSpPr/>
          <p:nvPr/>
        </p:nvGrpSpPr>
        <p:grpSpPr>
          <a:xfrm>
            <a:off x="670703" y="2832443"/>
            <a:ext cx="3901297" cy="3609632"/>
            <a:chOff x="4572000" y="2662368"/>
            <a:chExt cx="3919538" cy="3838575"/>
          </a:xfrm>
        </p:grpSpPr>
        <p:pic>
          <p:nvPicPr>
            <p:cNvPr id="9" name="Picture 2" descr="7 Real-world Applications of AI - 360DigiTMG">
              <a:extLst>
                <a:ext uri="{FF2B5EF4-FFF2-40B4-BE49-F238E27FC236}">
                  <a16:creationId xmlns:a16="http://schemas.microsoft.com/office/drawing/2014/main" id="{6719D580-2A77-3AAE-A36A-0E04ACF24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662368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3C4502-C3AE-B452-DD0C-F570308A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8320" y="2662368"/>
              <a:ext cx="3013218" cy="6520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D66920-AF84-E20B-E0A7-BCB4DFB3D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7248" y="6138993"/>
              <a:ext cx="1762125" cy="36195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FFBEF91-4624-EB11-F2A2-DC5EA6924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584" y="3232306"/>
            <a:ext cx="3901297" cy="25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4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83708-6603-C06A-CC72-9088B405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Apple is reportedly working on a big Siri change nobody asked for | Macworld">
            <a:extLst>
              <a:ext uri="{FF2B5EF4-FFF2-40B4-BE49-F238E27FC236}">
                <a16:creationId xmlns:a16="http://schemas.microsoft.com/office/drawing/2014/main" id="{5F8ACFC6-88BB-5EAC-4C48-E26EEFB0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173" y="5318835"/>
            <a:ext cx="2494087" cy="124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24EF3D-F386-9D1D-D56C-3E4E17E50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25" name="Picture 2" descr="أمازون أليكسا - ويكيبيديا">
            <a:extLst>
              <a:ext uri="{FF2B5EF4-FFF2-40B4-BE49-F238E27FC236}">
                <a16:creationId xmlns:a16="http://schemas.microsoft.com/office/drawing/2014/main" id="{FEB49F71-BFF5-D933-90F1-2738097E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38" y="4621631"/>
            <a:ext cx="2554877" cy="169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EEA7D-9CAC-E4C2-148B-B0174A496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F71E9-2397-6B89-CC37-365135147D77}"/>
              </a:ext>
            </a:extLst>
          </p:cNvPr>
          <p:cNvSpPr txBox="1"/>
          <p:nvPr/>
        </p:nvSpPr>
        <p:spPr>
          <a:xfrm>
            <a:off x="47518" y="6527800"/>
            <a:ext cx="6858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ar-EG" sz="1800" b="0" i="0" kern="1200" dirty="0">
                <a:solidFill>
                  <a:schemeClr val="bg1"/>
                </a:solidFill>
                <a:effectLst/>
                <a:latin typeface="Google Sans"/>
                <a:ea typeface="+mn-ea"/>
                <a:cs typeface="Arial" panose="020B0604020202020204" pitchFamily="34" charset="0"/>
              </a:rPr>
              <a:t>١</a:t>
            </a:r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٣</a:t>
            </a:r>
            <a:endParaRPr lang="ar-EG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799F3-71B1-29C9-B20C-7B1471400122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تصنيف الذكاء الاصطناعي</a:t>
            </a:r>
            <a:endParaRPr lang="en-US" dirty="0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52AD918B-AE33-C081-AC6D-BB5DEE4C104B}"/>
              </a:ext>
            </a:extLst>
          </p:cNvPr>
          <p:cNvSpPr/>
          <p:nvPr/>
        </p:nvSpPr>
        <p:spPr>
          <a:xfrm>
            <a:off x="946877" y="2761718"/>
            <a:ext cx="1904581" cy="1021397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1600" b="1" dirty="0"/>
              <a:t>الذكاء الاصطناعي الفائق</a:t>
            </a:r>
            <a:endParaRPr lang="ar-EG" sz="1600" b="1" kern="1200" dirty="0"/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C332CBAB-C504-B135-50DA-7261B3B3E986}"/>
              </a:ext>
            </a:extLst>
          </p:cNvPr>
          <p:cNvSpPr/>
          <p:nvPr/>
        </p:nvSpPr>
        <p:spPr>
          <a:xfrm>
            <a:off x="3657310" y="2720011"/>
            <a:ext cx="1877814" cy="1039782"/>
          </a:xfrm>
          <a:custGeom>
            <a:avLst/>
            <a:gdLst>
              <a:gd name="connsiteX0" fmla="*/ 0 w 1767944"/>
              <a:gd name="connsiteY0" fmla="*/ 428099 h 856197"/>
              <a:gd name="connsiteX1" fmla="*/ 883972 w 1767944"/>
              <a:gd name="connsiteY1" fmla="*/ 0 h 856197"/>
              <a:gd name="connsiteX2" fmla="*/ 1767944 w 1767944"/>
              <a:gd name="connsiteY2" fmla="*/ 428099 h 856197"/>
              <a:gd name="connsiteX3" fmla="*/ 883972 w 1767944"/>
              <a:gd name="connsiteY3" fmla="*/ 856198 h 856197"/>
              <a:gd name="connsiteX4" fmla="*/ 0 w 176794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944" h="856197">
                <a:moveTo>
                  <a:pt x="0" y="428099"/>
                </a:moveTo>
                <a:cubicBezTo>
                  <a:pt x="0" y="191666"/>
                  <a:pt x="395768" y="0"/>
                  <a:pt x="883972" y="0"/>
                </a:cubicBezTo>
                <a:cubicBezTo>
                  <a:pt x="1372176" y="0"/>
                  <a:pt x="1767944" y="191666"/>
                  <a:pt x="1767944" y="428099"/>
                </a:cubicBezTo>
                <a:cubicBezTo>
                  <a:pt x="1767944" y="664532"/>
                  <a:pt x="1372176" y="856198"/>
                  <a:pt x="883972" y="856198"/>
                </a:cubicBezTo>
                <a:cubicBezTo>
                  <a:pt x="395768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09" tIns="150787" rIns="284309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b="1" dirty="0"/>
              <a:t>الذكاء الاصطناعي العام</a:t>
            </a:r>
          </a:p>
        </p:txBody>
      </p:sp>
      <p:sp>
        <p:nvSpPr>
          <p:cNvPr id="16" name="Freeform 34">
            <a:extLst>
              <a:ext uri="{FF2B5EF4-FFF2-40B4-BE49-F238E27FC236}">
                <a16:creationId xmlns:a16="http://schemas.microsoft.com/office/drawing/2014/main" id="{5B6D9A67-1FB6-A12D-9F10-0C77D807C8C6}"/>
              </a:ext>
            </a:extLst>
          </p:cNvPr>
          <p:cNvSpPr/>
          <p:nvPr/>
        </p:nvSpPr>
        <p:spPr>
          <a:xfrm>
            <a:off x="6203905" y="2735102"/>
            <a:ext cx="2016223" cy="1074631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2000" b="1" dirty="0"/>
              <a:t>الذكاء الاصطناعي الضيق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707169-9C7D-ADA7-D7B9-D4D7C90725A9}"/>
              </a:ext>
            </a:extLst>
          </p:cNvPr>
          <p:cNvCxnSpPr/>
          <p:nvPr/>
        </p:nvCxnSpPr>
        <p:spPr>
          <a:xfrm>
            <a:off x="4571710" y="2231790"/>
            <a:ext cx="0" cy="56022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38">
            <a:extLst>
              <a:ext uri="{FF2B5EF4-FFF2-40B4-BE49-F238E27FC236}">
                <a16:creationId xmlns:a16="http://schemas.microsoft.com/office/drawing/2014/main" id="{2333F0A9-AD60-0576-1C3F-5E56AFA87B24}"/>
              </a:ext>
            </a:extLst>
          </p:cNvPr>
          <p:cNvCxnSpPr/>
          <p:nvPr/>
        </p:nvCxnSpPr>
        <p:spPr>
          <a:xfrm rot="10800000" flipV="1">
            <a:off x="1915798" y="2215280"/>
            <a:ext cx="864096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39">
            <a:extLst>
              <a:ext uri="{FF2B5EF4-FFF2-40B4-BE49-F238E27FC236}">
                <a16:creationId xmlns:a16="http://schemas.microsoft.com/office/drawing/2014/main" id="{0379D8DC-C82A-63F3-352E-2BE8CF7F5381}"/>
              </a:ext>
            </a:extLst>
          </p:cNvPr>
          <p:cNvCxnSpPr/>
          <p:nvPr/>
        </p:nvCxnSpPr>
        <p:spPr>
          <a:xfrm>
            <a:off x="6524310" y="2215280"/>
            <a:ext cx="792088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3F57FE8-D3B3-1CAE-7ED2-967E03B1FB32}"/>
              </a:ext>
            </a:extLst>
          </p:cNvPr>
          <p:cNvSpPr/>
          <p:nvPr/>
        </p:nvSpPr>
        <p:spPr>
          <a:xfrm>
            <a:off x="2019300" y="1413325"/>
            <a:ext cx="5105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/>
              <a:t>الذكاء الاصطناعي</a:t>
            </a:r>
            <a:endParaRPr lang="en-US" sz="36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E40EACE-5432-1EF4-5B36-AB7570B58A55}"/>
              </a:ext>
            </a:extLst>
          </p:cNvPr>
          <p:cNvSpPr/>
          <p:nvPr/>
        </p:nvSpPr>
        <p:spPr>
          <a:xfrm>
            <a:off x="7051881" y="3809733"/>
            <a:ext cx="320270" cy="304560"/>
          </a:xfrm>
          <a:prstGeom prst="down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044609-4D82-8735-7D2B-A550DC33441B}"/>
              </a:ext>
            </a:extLst>
          </p:cNvPr>
          <p:cNvSpPr txBox="1">
            <a:spLocks/>
          </p:cNvSpPr>
          <p:nvPr/>
        </p:nvSpPr>
        <p:spPr>
          <a:xfrm>
            <a:off x="733319" y="4116253"/>
            <a:ext cx="8229600" cy="2199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1800" dirty="0"/>
              <a:t>الذكاء الاصطناعي الضيق (</a:t>
            </a:r>
            <a:r>
              <a:rPr lang="en-US" sz="1800" dirty="0"/>
              <a:t>ANI</a:t>
            </a:r>
            <a:r>
              <a:rPr lang="ar-EG" sz="1800" dirty="0"/>
              <a:t>) يشير إلى أنظمة الذكاء الاصطناعي المصممة لأداء مهمة محددة أو مجموعة من المهام داخل نطاق ضيق.</a:t>
            </a:r>
            <a:br>
              <a:rPr lang="en-US" sz="1800" dirty="0"/>
            </a:b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1800" dirty="0"/>
              <a:t>هذه الأنظمة متخصصة للغاية ويمكنها فقط أداء المهام المبرمجة للقيام بها.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01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9A40-E214-E230-7964-045FBD834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A159F-8F2D-DEF9-9A77-9D40DFB51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9F82F-EDBC-CBB3-184A-B21591278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80CD9C-7738-BA75-CD5F-48C421756714}"/>
              </a:ext>
            </a:extLst>
          </p:cNvPr>
          <p:cNvSpPr txBox="1"/>
          <p:nvPr/>
        </p:nvSpPr>
        <p:spPr>
          <a:xfrm>
            <a:off x="47518" y="6527800"/>
            <a:ext cx="4954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</a:t>
            </a:r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٤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30945-F35F-66F2-F9B0-BBA5BD4BF52C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تصنيف الذكاء الاصطناعي</a:t>
            </a:r>
            <a:endParaRPr lang="en-US" dirty="0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37C6AC13-C51B-2CC0-7533-D86ADD5DE27D}"/>
              </a:ext>
            </a:extLst>
          </p:cNvPr>
          <p:cNvSpPr/>
          <p:nvPr/>
        </p:nvSpPr>
        <p:spPr>
          <a:xfrm>
            <a:off x="946877" y="2761718"/>
            <a:ext cx="1904581" cy="1021397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1600" b="1" dirty="0"/>
              <a:t>الذكاء الاصطناعي الفائق</a:t>
            </a:r>
            <a:endParaRPr lang="ar-EG" sz="1600" b="1" kern="1200" dirty="0"/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552ABFBF-A0B8-16AC-CEC4-6E87EE9F69C2}"/>
              </a:ext>
            </a:extLst>
          </p:cNvPr>
          <p:cNvSpPr/>
          <p:nvPr/>
        </p:nvSpPr>
        <p:spPr>
          <a:xfrm>
            <a:off x="3657310" y="2720011"/>
            <a:ext cx="1877814" cy="1039782"/>
          </a:xfrm>
          <a:custGeom>
            <a:avLst/>
            <a:gdLst>
              <a:gd name="connsiteX0" fmla="*/ 0 w 1767944"/>
              <a:gd name="connsiteY0" fmla="*/ 428099 h 856197"/>
              <a:gd name="connsiteX1" fmla="*/ 883972 w 1767944"/>
              <a:gd name="connsiteY1" fmla="*/ 0 h 856197"/>
              <a:gd name="connsiteX2" fmla="*/ 1767944 w 1767944"/>
              <a:gd name="connsiteY2" fmla="*/ 428099 h 856197"/>
              <a:gd name="connsiteX3" fmla="*/ 883972 w 1767944"/>
              <a:gd name="connsiteY3" fmla="*/ 856198 h 856197"/>
              <a:gd name="connsiteX4" fmla="*/ 0 w 176794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944" h="856197">
                <a:moveTo>
                  <a:pt x="0" y="428099"/>
                </a:moveTo>
                <a:cubicBezTo>
                  <a:pt x="0" y="191666"/>
                  <a:pt x="395768" y="0"/>
                  <a:pt x="883972" y="0"/>
                </a:cubicBezTo>
                <a:cubicBezTo>
                  <a:pt x="1372176" y="0"/>
                  <a:pt x="1767944" y="191666"/>
                  <a:pt x="1767944" y="428099"/>
                </a:cubicBezTo>
                <a:cubicBezTo>
                  <a:pt x="1767944" y="664532"/>
                  <a:pt x="1372176" y="856198"/>
                  <a:pt x="883972" y="856198"/>
                </a:cubicBezTo>
                <a:cubicBezTo>
                  <a:pt x="395768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09" tIns="150787" rIns="284309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b="1" dirty="0"/>
              <a:t>الذكاء الاصطناعي العام</a:t>
            </a:r>
          </a:p>
        </p:txBody>
      </p:sp>
      <p:sp>
        <p:nvSpPr>
          <p:cNvPr id="16" name="Freeform 34">
            <a:extLst>
              <a:ext uri="{FF2B5EF4-FFF2-40B4-BE49-F238E27FC236}">
                <a16:creationId xmlns:a16="http://schemas.microsoft.com/office/drawing/2014/main" id="{E4722396-372A-7732-3E92-D4D711BA4767}"/>
              </a:ext>
            </a:extLst>
          </p:cNvPr>
          <p:cNvSpPr/>
          <p:nvPr/>
        </p:nvSpPr>
        <p:spPr>
          <a:xfrm>
            <a:off x="6203905" y="2735102"/>
            <a:ext cx="2016223" cy="1074631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2000" b="1" dirty="0"/>
              <a:t>الذكاء الاصطناعي الضيق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536CDF-D039-02F3-C29E-7972BACFDCF6}"/>
              </a:ext>
            </a:extLst>
          </p:cNvPr>
          <p:cNvCxnSpPr/>
          <p:nvPr/>
        </p:nvCxnSpPr>
        <p:spPr>
          <a:xfrm>
            <a:off x="4571710" y="2231790"/>
            <a:ext cx="0" cy="56022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38">
            <a:extLst>
              <a:ext uri="{FF2B5EF4-FFF2-40B4-BE49-F238E27FC236}">
                <a16:creationId xmlns:a16="http://schemas.microsoft.com/office/drawing/2014/main" id="{AEB82D3C-83B2-52CF-E4CC-170860D57A26}"/>
              </a:ext>
            </a:extLst>
          </p:cNvPr>
          <p:cNvCxnSpPr/>
          <p:nvPr/>
        </p:nvCxnSpPr>
        <p:spPr>
          <a:xfrm rot="10800000" flipV="1">
            <a:off x="1915798" y="2215280"/>
            <a:ext cx="864096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39">
            <a:extLst>
              <a:ext uri="{FF2B5EF4-FFF2-40B4-BE49-F238E27FC236}">
                <a16:creationId xmlns:a16="http://schemas.microsoft.com/office/drawing/2014/main" id="{C0D16BBF-50F8-F8EE-9721-0C9BB4F8B255}"/>
              </a:ext>
            </a:extLst>
          </p:cNvPr>
          <p:cNvCxnSpPr/>
          <p:nvPr/>
        </p:nvCxnSpPr>
        <p:spPr>
          <a:xfrm>
            <a:off x="6524310" y="2215280"/>
            <a:ext cx="792088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AF0D2C-7967-2343-282A-3491210E0C37}"/>
              </a:ext>
            </a:extLst>
          </p:cNvPr>
          <p:cNvSpPr/>
          <p:nvPr/>
        </p:nvSpPr>
        <p:spPr>
          <a:xfrm>
            <a:off x="2019300" y="1413325"/>
            <a:ext cx="5105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/>
              <a:t>الذكاء الاصطناعي</a:t>
            </a:r>
            <a:endParaRPr lang="en-US" sz="36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77069DF-EEC2-FBAA-E7DF-AC7B075A70DC}"/>
              </a:ext>
            </a:extLst>
          </p:cNvPr>
          <p:cNvSpPr/>
          <p:nvPr/>
        </p:nvSpPr>
        <p:spPr>
          <a:xfrm>
            <a:off x="4436081" y="3759793"/>
            <a:ext cx="320270" cy="304560"/>
          </a:xfrm>
          <a:prstGeom prst="down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4EF4D8-1A78-CF0C-32E0-BA75D983ADFC}"/>
              </a:ext>
            </a:extLst>
          </p:cNvPr>
          <p:cNvSpPr txBox="1">
            <a:spLocks/>
          </p:cNvSpPr>
          <p:nvPr/>
        </p:nvSpPr>
        <p:spPr>
          <a:xfrm>
            <a:off x="641551" y="3987867"/>
            <a:ext cx="8229600" cy="2199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يشير الذكاء الاصطناعي العام إلى أنظمة الذكاء الاصطناعي التي لديها القدرة على فهم أو تعلم أي مهمة فكرية يمكن للإنسان القيام بها.</a:t>
            </a:r>
            <a:endParaRPr lang="en-US" sz="1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ستكون هذه الأنظمة قادرة على التفكير وحل المشكلات والتعلم بطريقة مشابهة للبشر.</a:t>
            </a:r>
            <a:endParaRPr lang="en-US" sz="1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ومع ذلك ، لا يزال الذكاء الاصطناعي العام مفهوما نظريا ولم يتحقق بعد.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10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FE5D0-DE50-40E5-A21D-376E45E6E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D6A3F-8A79-19D1-6287-EC354DCEA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90941-B895-549C-7140-402E1C3E8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096865-33B6-C509-7BDA-E073476F4FE9}"/>
              </a:ext>
            </a:extLst>
          </p:cNvPr>
          <p:cNvSpPr txBox="1"/>
          <p:nvPr/>
        </p:nvSpPr>
        <p:spPr>
          <a:xfrm>
            <a:off x="47517" y="6527800"/>
            <a:ext cx="6859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</a:t>
            </a:r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٥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9719C-9B40-85FE-F96D-45B806036580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تصنيف الذكاء الاصطناعي</a:t>
            </a:r>
            <a:endParaRPr lang="en-US" dirty="0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DCD2E903-F1C8-272D-5A5A-29C08E33CFE9}"/>
              </a:ext>
            </a:extLst>
          </p:cNvPr>
          <p:cNvSpPr/>
          <p:nvPr/>
        </p:nvSpPr>
        <p:spPr>
          <a:xfrm>
            <a:off x="946877" y="2761718"/>
            <a:ext cx="1904581" cy="1021397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1600" b="1" dirty="0"/>
              <a:t>الذكاء الاصطناعي الفائق</a:t>
            </a:r>
            <a:endParaRPr lang="ar-EG" sz="1600" b="1" kern="1200" dirty="0"/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41311DCB-E43D-37FF-967E-4A94F38B5C2E}"/>
              </a:ext>
            </a:extLst>
          </p:cNvPr>
          <p:cNvSpPr/>
          <p:nvPr/>
        </p:nvSpPr>
        <p:spPr>
          <a:xfrm>
            <a:off x="3657310" y="2720011"/>
            <a:ext cx="1877814" cy="1039782"/>
          </a:xfrm>
          <a:custGeom>
            <a:avLst/>
            <a:gdLst>
              <a:gd name="connsiteX0" fmla="*/ 0 w 1767944"/>
              <a:gd name="connsiteY0" fmla="*/ 428099 h 856197"/>
              <a:gd name="connsiteX1" fmla="*/ 883972 w 1767944"/>
              <a:gd name="connsiteY1" fmla="*/ 0 h 856197"/>
              <a:gd name="connsiteX2" fmla="*/ 1767944 w 1767944"/>
              <a:gd name="connsiteY2" fmla="*/ 428099 h 856197"/>
              <a:gd name="connsiteX3" fmla="*/ 883972 w 1767944"/>
              <a:gd name="connsiteY3" fmla="*/ 856198 h 856197"/>
              <a:gd name="connsiteX4" fmla="*/ 0 w 176794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944" h="856197">
                <a:moveTo>
                  <a:pt x="0" y="428099"/>
                </a:moveTo>
                <a:cubicBezTo>
                  <a:pt x="0" y="191666"/>
                  <a:pt x="395768" y="0"/>
                  <a:pt x="883972" y="0"/>
                </a:cubicBezTo>
                <a:cubicBezTo>
                  <a:pt x="1372176" y="0"/>
                  <a:pt x="1767944" y="191666"/>
                  <a:pt x="1767944" y="428099"/>
                </a:cubicBezTo>
                <a:cubicBezTo>
                  <a:pt x="1767944" y="664532"/>
                  <a:pt x="1372176" y="856198"/>
                  <a:pt x="883972" y="856198"/>
                </a:cubicBezTo>
                <a:cubicBezTo>
                  <a:pt x="395768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09" tIns="150787" rIns="284309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b="1" dirty="0"/>
              <a:t>الذكاء الاصطناعي العام</a:t>
            </a:r>
          </a:p>
        </p:txBody>
      </p:sp>
      <p:sp>
        <p:nvSpPr>
          <p:cNvPr id="16" name="Freeform 34">
            <a:extLst>
              <a:ext uri="{FF2B5EF4-FFF2-40B4-BE49-F238E27FC236}">
                <a16:creationId xmlns:a16="http://schemas.microsoft.com/office/drawing/2014/main" id="{4AF0F99F-6611-1185-3C5D-63B60E35671F}"/>
              </a:ext>
            </a:extLst>
          </p:cNvPr>
          <p:cNvSpPr/>
          <p:nvPr/>
        </p:nvSpPr>
        <p:spPr>
          <a:xfrm>
            <a:off x="6203905" y="2735102"/>
            <a:ext cx="2016223" cy="1074631"/>
          </a:xfrm>
          <a:custGeom>
            <a:avLst/>
            <a:gdLst>
              <a:gd name="connsiteX0" fmla="*/ 0 w 1767134"/>
              <a:gd name="connsiteY0" fmla="*/ 428099 h 856197"/>
              <a:gd name="connsiteX1" fmla="*/ 883567 w 1767134"/>
              <a:gd name="connsiteY1" fmla="*/ 0 h 856197"/>
              <a:gd name="connsiteX2" fmla="*/ 1767134 w 1767134"/>
              <a:gd name="connsiteY2" fmla="*/ 428099 h 856197"/>
              <a:gd name="connsiteX3" fmla="*/ 883567 w 1767134"/>
              <a:gd name="connsiteY3" fmla="*/ 856198 h 856197"/>
              <a:gd name="connsiteX4" fmla="*/ 0 w 1767134"/>
              <a:gd name="connsiteY4" fmla="*/ 428099 h 8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34" h="856197">
                <a:moveTo>
                  <a:pt x="0" y="428099"/>
                </a:moveTo>
                <a:cubicBezTo>
                  <a:pt x="0" y="191666"/>
                  <a:pt x="395586" y="0"/>
                  <a:pt x="883567" y="0"/>
                </a:cubicBezTo>
                <a:cubicBezTo>
                  <a:pt x="1371548" y="0"/>
                  <a:pt x="1767134" y="191666"/>
                  <a:pt x="1767134" y="428099"/>
                </a:cubicBezTo>
                <a:cubicBezTo>
                  <a:pt x="1767134" y="664532"/>
                  <a:pt x="1371548" y="856198"/>
                  <a:pt x="883567" y="856198"/>
                </a:cubicBezTo>
                <a:cubicBezTo>
                  <a:pt x="395586" y="856198"/>
                  <a:pt x="0" y="664532"/>
                  <a:pt x="0" y="428099"/>
                </a:cubicBezTo>
                <a:close/>
              </a:path>
            </a:pathLst>
          </a:custGeom>
          <a:solidFill>
            <a:srgbClr val="BC590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780253"/>
              <a:satOff val="-973"/>
              <a:lumOff val="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191" tIns="150787" rIns="284191" bIns="15078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EG" sz="2000" b="1" dirty="0"/>
              <a:t>الذكاء الاصطناعي الضيق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63EA10-A064-EBF1-7AC1-610EC47E6C31}"/>
              </a:ext>
            </a:extLst>
          </p:cNvPr>
          <p:cNvCxnSpPr/>
          <p:nvPr/>
        </p:nvCxnSpPr>
        <p:spPr>
          <a:xfrm>
            <a:off x="4571710" y="2231790"/>
            <a:ext cx="0" cy="56022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38">
            <a:extLst>
              <a:ext uri="{FF2B5EF4-FFF2-40B4-BE49-F238E27FC236}">
                <a16:creationId xmlns:a16="http://schemas.microsoft.com/office/drawing/2014/main" id="{D0899BD2-5446-1C8E-C18B-6029EFEAE97E}"/>
              </a:ext>
            </a:extLst>
          </p:cNvPr>
          <p:cNvCxnSpPr/>
          <p:nvPr/>
        </p:nvCxnSpPr>
        <p:spPr>
          <a:xfrm rot="10800000" flipV="1">
            <a:off x="1915798" y="2215280"/>
            <a:ext cx="864096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39">
            <a:extLst>
              <a:ext uri="{FF2B5EF4-FFF2-40B4-BE49-F238E27FC236}">
                <a16:creationId xmlns:a16="http://schemas.microsoft.com/office/drawing/2014/main" id="{43013479-CEA6-2D0E-6A9C-C4A1C2F22570}"/>
              </a:ext>
            </a:extLst>
          </p:cNvPr>
          <p:cNvCxnSpPr/>
          <p:nvPr/>
        </p:nvCxnSpPr>
        <p:spPr>
          <a:xfrm>
            <a:off x="6524310" y="2215280"/>
            <a:ext cx="792088" cy="519822"/>
          </a:xfrm>
          <a:prstGeom prst="curved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53A0FCC-9DAA-0126-BA49-2646A0499B6A}"/>
              </a:ext>
            </a:extLst>
          </p:cNvPr>
          <p:cNvSpPr/>
          <p:nvPr/>
        </p:nvSpPr>
        <p:spPr>
          <a:xfrm>
            <a:off x="2019300" y="1413325"/>
            <a:ext cx="5105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/>
              <a:t>الذكاء الاصطناعي</a:t>
            </a:r>
            <a:endParaRPr lang="en-US" sz="36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FDFF3A9-0DC3-E509-D8D7-6E5236353E0E}"/>
              </a:ext>
            </a:extLst>
          </p:cNvPr>
          <p:cNvSpPr/>
          <p:nvPr/>
        </p:nvSpPr>
        <p:spPr>
          <a:xfrm>
            <a:off x="1755662" y="3783115"/>
            <a:ext cx="320270" cy="304560"/>
          </a:xfrm>
          <a:prstGeom prst="down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5D3F58-FDEC-23CD-89C2-14E9BCF96A22}"/>
              </a:ext>
            </a:extLst>
          </p:cNvPr>
          <p:cNvSpPr txBox="1">
            <a:spLocks/>
          </p:cNvSpPr>
          <p:nvPr/>
        </p:nvSpPr>
        <p:spPr>
          <a:xfrm>
            <a:off x="641551" y="3987867"/>
            <a:ext cx="8229600" cy="2199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الذكاء الاصطناعي الفائق</a:t>
            </a:r>
            <a:r>
              <a:rPr lang="ar-EG" sz="1800" b="1" dirty="0"/>
              <a:t> </a:t>
            </a:r>
            <a:r>
              <a:rPr lang="ar-EG" sz="1800" dirty="0"/>
              <a:t>يشير إلى أنظمة الذكاء الاصطناعي الاكثر ذكائا من البشر في كل شيء.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ستكون هذه الأنظمة قادرة على حل المشكلات وخلق ابتكارات تتجاوز الفهم البشري.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1800" dirty="0"/>
              <a:t>هناك الكثير من الجدل بين الخبراء حول ما إذا كان من الممكن تحقيقه.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60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51F6-D046-9C0D-260F-85F5B77C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74A4A-9866-4FCA-8D6A-95B7A0CB9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35C254-C0B5-6E0B-FE40-25E6A6405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2F08A-531D-DF8F-AA9B-8ADAAA3ED087}"/>
              </a:ext>
            </a:extLst>
          </p:cNvPr>
          <p:cNvSpPr txBox="1"/>
          <p:nvPr/>
        </p:nvSpPr>
        <p:spPr>
          <a:xfrm>
            <a:off x="47518" y="6527800"/>
            <a:ext cx="4858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</a:t>
            </a:r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٦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8A6F7-3819-CF64-B29F-E89380192DA8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مجالات الذكاء الاصطناعي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16DB24-D357-430E-B36E-56C3166A14F1}"/>
              </a:ext>
            </a:extLst>
          </p:cNvPr>
          <p:cNvSpPr txBox="1">
            <a:spLocks/>
          </p:cNvSpPr>
          <p:nvPr/>
        </p:nvSpPr>
        <p:spPr>
          <a:xfrm>
            <a:off x="152400" y="169545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الذكاء الاصطناعي هو مجال واسع يشمل مجموعة من المجالات ، بما في ذلك التعلم الآلي ، والتعلم العميق "الشبكات العصبية" ، ومعالجة اللغة الطبيعية ، ورؤية الكمبيوتر ، والروبوتات.</a:t>
            </a:r>
            <a:endParaRPr lang="en-US" sz="2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4E3B66-8988-B2C8-D2B5-CAAB3000CA8D}"/>
              </a:ext>
            </a:extLst>
          </p:cNvPr>
          <p:cNvGrpSpPr/>
          <p:nvPr/>
        </p:nvGrpSpPr>
        <p:grpSpPr>
          <a:xfrm>
            <a:off x="457200" y="2779958"/>
            <a:ext cx="8239470" cy="3457540"/>
            <a:chOff x="685800" y="2898810"/>
            <a:chExt cx="8239470" cy="3457540"/>
          </a:xfrm>
        </p:grpSpPr>
        <p:pic>
          <p:nvPicPr>
            <p:cNvPr id="11" name="Picture 4" descr="A beginner's guide to understanding the buzz words -AI, ML, NLP, Deep  Learning, Computer Vision, and Data Science | by Ramsri Goutham | The  Startup | Medium">
              <a:extLst>
                <a:ext uri="{FF2B5EF4-FFF2-40B4-BE49-F238E27FC236}">
                  <a16:creationId xmlns:a16="http://schemas.microsoft.com/office/drawing/2014/main" id="{23ED2B84-2631-4E75-5FD5-470C48B85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898810"/>
              <a:ext cx="8192278" cy="3457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937AAB-C493-0C6D-5844-274DB8FE9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9087" y="5808662"/>
              <a:ext cx="246183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18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2FBF7-43E8-8C4C-E391-8B36FEE3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765DC-AA98-47DB-9852-2894812A9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81A67-050C-79C8-958C-8E9F56CE5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C43871-102D-66FC-F090-1950545608D4}"/>
              </a:ext>
            </a:extLst>
          </p:cNvPr>
          <p:cNvSpPr txBox="1"/>
          <p:nvPr/>
        </p:nvSpPr>
        <p:spPr>
          <a:xfrm>
            <a:off x="47518" y="6527800"/>
            <a:ext cx="5049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</a:t>
            </a:r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٧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CB82E-031C-8DD0-9B27-3811942161BD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مقدمة للغة البايثون</a:t>
            </a:r>
            <a:r>
              <a:rPr lang="ar-EG" sz="2000" dirty="0"/>
              <a:t>(لغة برمجية)</a:t>
            </a:r>
            <a:endParaRPr lang="en-US" sz="20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A29883D-8D9D-7484-9F6A-F9008496F82E}"/>
              </a:ext>
            </a:extLst>
          </p:cNvPr>
          <p:cNvSpPr txBox="1">
            <a:spLocks/>
          </p:cNvSpPr>
          <p:nvPr/>
        </p:nvSpPr>
        <p:spPr>
          <a:xfrm>
            <a:off x="152400" y="169545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ar-EG" sz="2200" dirty="0"/>
              <a:t>تدعم بايثون نماذج برمجة متعددة ، بما في ذلك البرمجة الإجرائية(</a:t>
            </a:r>
            <a:r>
              <a:rPr lang="en" sz="2200" dirty="0"/>
              <a:t>procedural</a:t>
            </a:r>
            <a:r>
              <a:rPr lang="ar-EG" sz="2200" dirty="0"/>
              <a:t>) و البرمجة الشيئية (</a:t>
            </a:r>
            <a:r>
              <a:rPr lang="en-US" sz="2200" dirty="0"/>
              <a:t>OOP</a:t>
            </a:r>
            <a:r>
              <a:rPr lang="ar-EG" sz="2200" dirty="0"/>
              <a:t>) والوظيفية(</a:t>
            </a:r>
            <a:r>
              <a:rPr lang="en" sz="2200" dirty="0"/>
              <a:t>functional</a:t>
            </a:r>
            <a:r>
              <a:rPr lang="ar-EG" sz="2200" dirty="0"/>
              <a:t>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2200" dirty="0"/>
              <a:t>سهولة التعلم: بايثون يُعتبر من بين أسهل اللغات للتعلم، حيث تتميز بقواعد بسيطة وبنية واضحة.</a:t>
            </a:r>
          </a:p>
          <a:p>
            <a:pPr marL="0" indent="0">
              <a:lnSpc>
                <a:spcPct val="150000"/>
              </a:lnSpc>
              <a:buNone/>
            </a:pPr>
            <a:endParaRPr lang="ar-EG" sz="22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2200" dirty="0"/>
              <a:t>قابلية القراءة: يُعتبر كود بايثون سهل القراءة والفهم، مما يجعله مناسبًا للتعاون وصيانة البرامج.</a:t>
            </a:r>
          </a:p>
          <a:p>
            <a:pPr marL="0" indent="0">
              <a:lnSpc>
                <a:spcPct val="150000"/>
              </a:lnSpc>
              <a:buNone/>
            </a:pPr>
            <a:endParaRPr lang="ar-EG" sz="22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EG" sz="2200" dirty="0"/>
              <a:t>مجتمع نشط: يحظى بايثون بمجتمع كبير ونشط من المطورين، مما يعني وجود العديد من المكتبات والأدوات المتاحة للاستخدام.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374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F2774-73E4-17DF-71E4-BBC61E85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8;p19">
            <a:extLst>
              <a:ext uri="{FF2B5EF4-FFF2-40B4-BE49-F238E27FC236}">
                <a16:creationId xmlns:a16="http://schemas.microsoft.com/office/drawing/2014/main" id="{FB28B912-8B30-BD1D-6EDB-F5E7459331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9305" y="3346808"/>
            <a:ext cx="5455145" cy="25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7;p19">
            <a:extLst>
              <a:ext uri="{FF2B5EF4-FFF2-40B4-BE49-F238E27FC236}">
                <a16:creationId xmlns:a16="http://schemas.microsoft.com/office/drawing/2014/main" id="{BE53314E-5234-A7FD-110B-1216866F4F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3065913"/>
            <a:ext cx="2476574" cy="310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DE084-5703-2FEA-C8FF-AF5EB6428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ADD18-9C2E-B9A9-955B-C0D4B66E2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BF7DC-3407-C3B3-157B-CC7C70DF7D67}"/>
              </a:ext>
            </a:extLst>
          </p:cNvPr>
          <p:cNvSpPr txBox="1"/>
          <p:nvPr/>
        </p:nvSpPr>
        <p:spPr>
          <a:xfrm>
            <a:off x="47518" y="6527800"/>
            <a:ext cx="5430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</a:t>
            </a:r>
            <a:r>
              <a:rPr lang="ar-EG" dirty="0">
                <a:solidFill>
                  <a:schemeClr val="bg1"/>
                </a:solidFill>
              </a:rPr>
              <a:t>٨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DF7D5-47F8-F1D3-CFDC-365D231B08F2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لغة بايثون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E42FC-47A8-F732-235E-D88EB582DA95}"/>
              </a:ext>
            </a:extLst>
          </p:cNvPr>
          <p:cNvSpPr txBox="1">
            <a:spLocks/>
          </p:cNvSpPr>
          <p:nvPr/>
        </p:nvSpPr>
        <p:spPr>
          <a:xfrm>
            <a:off x="152400" y="1695450"/>
            <a:ext cx="8839200" cy="4908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ar-EG" sz="2200" dirty="0"/>
              <a:t>تم اختراعه في هولندا، بواسطة غيدو فان روسوم</a:t>
            </a:r>
          </a:p>
          <a:p>
            <a:pPr marL="0" indent="0">
              <a:buNone/>
            </a:pPr>
            <a:r>
              <a:rPr lang="ar-EG" sz="2200" dirty="0"/>
              <a:t>"بايثون هي تجربة في مقدار الحرية التي يحتاجها المبرمجون. الكثير من الحرية ولا أحد يستطيع قراءة كود شخص آخر ؛ القليل جدا والتعبير معرض للخطر.”</a:t>
            </a:r>
          </a:p>
          <a:p>
            <a:pPr marL="0" indent="0" algn="ctr">
              <a:buNone/>
            </a:pPr>
            <a:r>
              <a:rPr lang="ar-EG" sz="1800" b="1" dirty="0"/>
              <a:t>                  - غيدو فان روسوم </a:t>
            </a:r>
          </a:p>
        </p:txBody>
      </p:sp>
    </p:spTree>
    <p:extLst>
      <p:ext uri="{BB962C8B-B14F-4D97-AF65-F5344CB8AC3E}">
        <p14:creationId xmlns:p14="http://schemas.microsoft.com/office/powerpoint/2010/main" val="16339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6EB13-9C12-6417-1936-AD280253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4BBB-E5AC-2FA3-33EA-8DAFBEC2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2A31C-4B65-AC67-64EC-26D32D42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A9F2C8-C3A4-E134-CDA7-15341CB2529D}"/>
              </a:ext>
            </a:extLst>
          </p:cNvPr>
          <p:cNvSpPr txBox="1"/>
          <p:nvPr/>
        </p:nvSpPr>
        <p:spPr>
          <a:xfrm>
            <a:off x="2257168" y="731837"/>
            <a:ext cx="4629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4400" b="1" dirty="0"/>
              <a:t>المحتويات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6BF9BA-6A0B-286D-2517-8D1EA0C0891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dirty="0"/>
              <a:t>اليوم١: مقدمة في الذكاء الاصطناعي.</a:t>
            </a:r>
          </a:p>
          <a:p>
            <a:endParaRPr lang="ar-EG" dirty="0"/>
          </a:p>
          <a:p>
            <a:pPr marL="0" indent="0">
              <a:buNone/>
            </a:pPr>
            <a:endParaRPr lang="ar-EG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D3D46-5C64-F122-355B-C1BFE616E76B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55DFF-5CA2-6CBA-084F-4E9492347E5B}"/>
              </a:ext>
            </a:extLst>
          </p:cNvPr>
          <p:cNvSpPr txBox="1">
            <a:spLocks/>
          </p:cNvSpPr>
          <p:nvPr/>
        </p:nvSpPr>
        <p:spPr>
          <a:xfrm>
            <a:off x="218879" y="2059392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ar-EG" sz="2000" dirty="0"/>
              <a:t>تعريف الذكاء الاصطناعي</a:t>
            </a:r>
          </a:p>
          <a:p>
            <a:pPr>
              <a:lnSpc>
                <a:spcPct val="150000"/>
              </a:lnSpc>
            </a:pPr>
            <a:r>
              <a:rPr lang="ar-EG" sz="2000" dirty="0"/>
              <a:t>تاريخ الذكاء الاصطناعي (يان شي، الجزري، ليوناردو دا فينشي، دارموث، برنامج إليزا).</a:t>
            </a:r>
          </a:p>
          <a:p>
            <a:pPr>
              <a:lnSpc>
                <a:spcPct val="150000"/>
              </a:lnSpc>
            </a:pPr>
            <a:r>
              <a:rPr lang="ar-EG" sz="2000" dirty="0"/>
              <a:t>تصنيف الذكاء الاصطناعي (الذكاء الاصطناعي الضيق، الذكاء الاصطناعي العام، الذكاء الاصطناعي الفائق).</a:t>
            </a:r>
          </a:p>
          <a:p>
            <a:pPr>
              <a:lnSpc>
                <a:spcPct val="150000"/>
              </a:lnSpc>
            </a:pPr>
            <a:r>
              <a:rPr lang="ar-EG" sz="2000" dirty="0"/>
              <a:t>المجالات المختلفة للذكاء الاصطناعي(معالجة اللغة الطبيعية، رؤية الكمبيوتر، الروبوتات).</a:t>
            </a:r>
          </a:p>
          <a:p>
            <a:endParaRPr lang="en-US" sz="2000" dirty="0"/>
          </a:p>
          <a:p>
            <a:endParaRPr lang="ar-EG" sz="2000" dirty="0"/>
          </a:p>
          <a:p>
            <a:endParaRPr lang="ar-EG" dirty="0"/>
          </a:p>
          <a:p>
            <a:pPr marL="0" indent="0">
              <a:buNone/>
            </a:pPr>
            <a:endParaRPr lang="ar-E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3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48D5F-07FA-F5D5-C005-0C6E53E4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B2B03-2596-4B96-D6D9-ACF84394B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82CCD-51B3-C724-252C-48C4E0F79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F080C3-A8E6-EFA8-74A4-533CD64E6EA7}"/>
              </a:ext>
            </a:extLst>
          </p:cNvPr>
          <p:cNvSpPr txBox="1"/>
          <p:nvPr/>
        </p:nvSpPr>
        <p:spPr>
          <a:xfrm>
            <a:off x="47518" y="6527800"/>
            <a:ext cx="6382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١</a:t>
            </a:r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٩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51E8B-4F67-5E6D-0DF6-9BAC8D09F041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كيفية تحميل بايثون</a:t>
            </a:r>
            <a:endParaRPr lang="en-US" dirty="0"/>
          </a:p>
        </p:txBody>
      </p:sp>
      <p:sp>
        <p:nvSpPr>
          <p:cNvPr id="7" name="Google Shape;104;p20">
            <a:extLst>
              <a:ext uri="{FF2B5EF4-FFF2-40B4-BE49-F238E27FC236}">
                <a16:creationId xmlns:a16="http://schemas.microsoft.com/office/drawing/2014/main" id="{0F844D4E-4585-D232-0511-7863A2F9AFDA}"/>
              </a:ext>
            </a:extLst>
          </p:cNvPr>
          <p:cNvSpPr txBox="1">
            <a:spLocks noGrp="1"/>
          </p:cNvSpPr>
          <p:nvPr/>
        </p:nvSpPr>
        <p:spPr>
          <a:xfrm>
            <a:off x="1378749" y="1808354"/>
            <a:ext cx="8469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linkClick r:id="rId4"/>
              </a:rPr>
              <a:t>www.python.org</a:t>
            </a:r>
            <a:endParaRPr b="1" dirty="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E8B5C-7AC8-A7CF-96C0-A8A4C42E1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217001"/>
            <a:ext cx="9144000" cy="2980361"/>
          </a:xfrm>
          <a:prstGeom prst="rect">
            <a:avLst/>
          </a:prstGeom>
        </p:spPr>
      </p:pic>
      <p:sp>
        <p:nvSpPr>
          <p:cNvPr id="10" name="Google Shape;104;p20">
            <a:extLst>
              <a:ext uri="{FF2B5EF4-FFF2-40B4-BE49-F238E27FC236}">
                <a16:creationId xmlns:a16="http://schemas.microsoft.com/office/drawing/2014/main" id="{D373EE3C-DACA-DF15-95DF-09E405667654}"/>
              </a:ext>
            </a:extLst>
          </p:cNvPr>
          <p:cNvSpPr txBox="1">
            <a:spLocks noGrp="1"/>
          </p:cNvSpPr>
          <p:nvPr/>
        </p:nvSpPr>
        <p:spPr>
          <a:xfrm>
            <a:off x="337349" y="1808354"/>
            <a:ext cx="8469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b="1" dirty="0"/>
              <a:t>-اضغط علي الرابط</a:t>
            </a:r>
          </a:p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ar-EG" b="1" dirty="0"/>
          </a:p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b="1" dirty="0"/>
              <a:t>- اضغط علي زر التحميل</a:t>
            </a:r>
            <a:r>
              <a:rPr lang="ar-EG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(الزر الاصفر) </a:t>
            </a:r>
            <a:r>
              <a:rPr lang="ar-EG" b="1" dirty="0"/>
              <a:t>كما هو موضح في الصورة</a:t>
            </a:r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b="1" dirty="0"/>
              <a:t> </a:t>
            </a:r>
            <a:endParaRPr b="1" dirty="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04202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9F0C2-37E6-B216-9849-EB9DB7A88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B4138-74F2-768F-7783-02F2FF5DD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15188-10E6-DF69-029E-E799F6AA5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D260C5-0E9F-5A27-BF7F-A0432EE66EA4}"/>
              </a:ext>
            </a:extLst>
          </p:cNvPr>
          <p:cNvSpPr txBox="1"/>
          <p:nvPr/>
        </p:nvSpPr>
        <p:spPr>
          <a:xfrm>
            <a:off x="47518" y="6527800"/>
            <a:ext cx="5112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٢٠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02D37-4448-20F6-6526-22B3166B46C5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تثبيت لغة بايثون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5A8598-03B8-19E6-D358-FB7CFF055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17" y="2527300"/>
            <a:ext cx="5041898" cy="35650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459E240-CF18-E615-581F-4171DE05D3B4}"/>
              </a:ext>
            </a:extLst>
          </p:cNvPr>
          <p:cNvSpPr txBox="1">
            <a:spLocks/>
          </p:cNvSpPr>
          <p:nvPr/>
        </p:nvSpPr>
        <p:spPr>
          <a:xfrm>
            <a:off x="558799" y="1852203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sz="2200" dirty="0">
                <a:solidFill>
                  <a:srgbClr val="FF0000"/>
                </a:solidFill>
              </a:rPr>
              <a:t>استمر في الضغط علي زر التالي(</a:t>
            </a:r>
            <a:r>
              <a:rPr lang="en-US" sz="2200" dirty="0">
                <a:solidFill>
                  <a:srgbClr val="FF0000"/>
                </a:solidFill>
              </a:rPr>
              <a:t>Next</a:t>
            </a:r>
            <a:r>
              <a:rPr lang="ar-EG" sz="2200" dirty="0">
                <a:solidFill>
                  <a:srgbClr val="FF0000"/>
                </a:solidFill>
              </a:rPr>
              <a:t>) حتي يكتمل التثبيت</a:t>
            </a:r>
          </a:p>
        </p:txBody>
      </p:sp>
      <p:pic>
        <p:nvPicPr>
          <p:cNvPr id="9" name="Google Shape;117;p22">
            <a:extLst>
              <a:ext uri="{FF2B5EF4-FFF2-40B4-BE49-F238E27FC236}">
                <a16:creationId xmlns:a16="http://schemas.microsoft.com/office/drawing/2014/main" id="{12432CAD-1A42-88D6-BD3F-BEBB7ACB26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0159" y="2527300"/>
            <a:ext cx="3370423" cy="3583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816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C51E-F82D-F576-2897-A785693D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98DFC-081F-14A9-0B0B-AAE03E7A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0C157-59CE-081D-5E00-02E8EBE28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EB5E2D-9DD5-99B7-CB19-F44A9854A2FE}"/>
              </a:ext>
            </a:extLst>
          </p:cNvPr>
          <p:cNvSpPr txBox="1"/>
          <p:nvPr/>
        </p:nvSpPr>
        <p:spPr>
          <a:xfrm>
            <a:off x="47518" y="6527800"/>
            <a:ext cx="60018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٢</a:t>
            </a:r>
            <a:r>
              <a:rPr lang="ar-EG" sz="1800" b="0" i="0" kern="1200" dirty="0">
                <a:solidFill>
                  <a:schemeClr val="bg1"/>
                </a:solidFill>
                <a:effectLst/>
                <a:latin typeface="Google Sans"/>
                <a:ea typeface="+mn-ea"/>
                <a:cs typeface="Arial" panose="020B0604020202020204" pitchFamily="34" charset="0"/>
              </a:rPr>
              <a:t>١</a:t>
            </a:r>
            <a:endParaRPr lang="ar-EG" dirty="0">
              <a:solidFill>
                <a:schemeClr val="bg1"/>
              </a:solidFill>
              <a:effectLst/>
            </a:endParaRPr>
          </a:p>
          <a:p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19F8E-343E-06CE-F77F-2A415A3FB4C6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اول برنامج في لغة بايثون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5DDD78-FC4E-6251-9CF5-E2A0F1DA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6212"/>
            <a:ext cx="9144000" cy="17316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F488D2-C6C7-FED8-28E5-0EFF4979A7BB}"/>
              </a:ext>
            </a:extLst>
          </p:cNvPr>
          <p:cNvSpPr txBox="1">
            <a:spLocks/>
          </p:cNvSpPr>
          <p:nvPr/>
        </p:nvSpPr>
        <p:spPr>
          <a:xfrm>
            <a:off x="457200" y="4114372"/>
            <a:ext cx="8229600" cy="2476927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r">
              <a:lnSpc>
                <a:spcPct val="150000"/>
              </a:lnSpc>
              <a:buFont typeface="+mj-lt"/>
              <a:buAutoNum type="arabicPeriod"/>
            </a:pPr>
            <a:r>
              <a:rPr lang="ar-EG" sz="2200" dirty="0"/>
              <a:t>لطباعة النصوص أو القيم بايثون هذه الكلمة تستخدم في </a:t>
            </a:r>
            <a:r>
              <a:rPr lang="en-US" sz="2200" dirty="0">
                <a:solidFill>
                  <a:srgbClr val="FF0000"/>
                </a:solidFill>
              </a:rPr>
              <a:t>‘print’</a:t>
            </a:r>
            <a:r>
              <a:rPr lang="ar-EG" sz="2200" dirty="0"/>
              <a:t> الكلمة المفتاحية علي الشاشة.</a:t>
            </a:r>
          </a:p>
          <a:p>
            <a:pPr marL="457200" indent="-457200" algn="r">
              <a:lnSpc>
                <a:spcPct val="150000"/>
              </a:lnSpc>
              <a:buFont typeface="+mj-lt"/>
              <a:buAutoNum type="arabicPeriod"/>
            </a:pPr>
            <a:r>
              <a:rPr lang="ar-EG" sz="2200" dirty="0"/>
              <a:t>هذا هو النص  الذي سيتم طباعته على الشاشة. في هذا البرنامج،</a:t>
            </a:r>
            <a:r>
              <a:rPr lang="en-US" sz="2200" dirty="0"/>
              <a:t>  </a:t>
            </a:r>
            <a:r>
              <a:rPr lang="en-US" sz="2200" dirty="0">
                <a:solidFill>
                  <a:srgbClr val="FF0000"/>
                </a:solidFill>
              </a:rPr>
              <a:t>"Hello, World!":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36D437-9E57-C47D-90D5-D9100B3B4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ar-EG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  <a:cs typeface="Arial" panose="020B0604020202020204" pitchFamily="34" charset="0"/>
              </a:rPr>
              <a:t>الكلمة المفتاحية</a:t>
            </a:r>
            <a:r>
              <a:rPr kumimoji="0" lang="ar-EG" altLang="ar-EG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  <a:cs typeface="Arial" panose="020B0604020202020204" pitchFamily="34" charset="0"/>
              </a:rPr>
              <a:t> </a:t>
            </a:r>
            <a:r>
              <a:rPr kumimoji="0" lang="ar-EG" altLang="ar-EG" b="1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print</a:t>
            </a:r>
            <a:r>
              <a:rPr kumimoji="0" lang="ar-EG" altLang="ar-EG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kumimoji="0" lang="ar-SA" altLang="ar-EG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  <a:cs typeface="Arial" panose="020B0604020202020204" pitchFamily="34" charset="0"/>
              </a:rPr>
              <a:t>هذه الكلمة تستخدم في</a:t>
            </a:r>
            <a:r>
              <a:rPr kumimoji="0" lang="ar-EG" altLang="ar-EG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Python </a:t>
            </a:r>
            <a:r>
              <a:rPr kumimoji="0" lang="ar-SA" altLang="ar-EG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  <a:cs typeface="Arial" panose="020B0604020202020204" pitchFamily="34" charset="0"/>
              </a:rPr>
              <a:t>لطباعة النصوص أو القيم على شاشة الإخراج</a:t>
            </a:r>
            <a:r>
              <a:rPr kumimoji="0" lang="ar-EG" altLang="ar-EG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264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CDB09-B85F-FF92-4943-AC8076A64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E7A80-C680-8AFC-74D1-163280DD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57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AA37A-0873-34CF-FBCA-D6219E9FE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DDD901-2B63-4C5E-15FD-5ECB661C1CAA}"/>
              </a:ext>
            </a:extLst>
          </p:cNvPr>
          <p:cNvSpPr txBox="1"/>
          <p:nvPr/>
        </p:nvSpPr>
        <p:spPr>
          <a:xfrm>
            <a:off x="47517" y="6527800"/>
            <a:ext cx="53340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sz="1800" b="0" i="0" kern="1200" dirty="0">
                <a:solidFill>
                  <a:schemeClr val="bg1"/>
                </a:solidFill>
                <a:effectLst/>
                <a:latin typeface="Google Sans"/>
                <a:ea typeface="+mn-ea"/>
                <a:cs typeface="Arial" panose="020B0604020202020204" pitchFamily="34" charset="0"/>
              </a:rPr>
              <a:t>٢</a:t>
            </a:r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٢</a:t>
            </a:r>
            <a:endParaRPr lang="ar-EG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ar-EG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01D04-D9B9-530D-AAE1-418E687094A8}"/>
              </a:ext>
            </a:extLst>
          </p:cNvPr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Thank you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35A4A8-A487-EB02-0B81-05BDFC593C17}"/>
              </a:ext>
            </a:extLst>
          </p:cNvPr>
          <p:cNvSpPr txBox="1">
            <a:spLocks/>
          </p:cNvSpPr>
          <p:nvPr/>
        </p:nvSpPr>
        <p:spPr>
          <a:xfrm>
            <a:off x="3209925" y="4139396"/>
            <a:ext cx="2724150" cy="369332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Ahmed Mohammed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98599-42CA-D347-4833-F5A7CC3E3BA5}"/>
              </a:ext>
            </a:extLst>
          </p:cNvPr>
          <p:cNvSpPr txBox="1">
            <a:spLocks/>
          </p:cNvSpPr>
          <p:nvPr/>
        </p:nvSpPr>
        <p:spPr>
          <a:xfrm>
            <a:off x="6965950" y="6558116"/>
            <a:ext cx="2724150" cy="369332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2/19/2024</a:t>
            </a:r>
          </a:p>
        </p:txBody>
      </p:sp>
    </p:spTree>
    <p:extLst>
      <p:ext uri="{BB962C8B-B14F-4D97-AF65-F5344CB8AC3E}">
        <p14:creationId xmlns:p14="http://schemas.microsoft.com/office/powerpoint/2010/main" val="30619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871A7-BF82-C62B-9052-3297C7E8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61953B-7C1D-4FA4-B910-07C2248D5648}"/>
              </a:ext>
            </a:extLst>
          </p:cNvPr>
          <p:cNvSpPr txBox="1">
            <a:spLocks/>
          </p:cNvSpPr>
          <p:nvPr/>
        </p:nvSpPr>
        <p:spPr>
          <a:xfrm>
            <a:off x="457200" y="1620337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dirty="0"/>
              <a:t>اليوم٢: مقدمة في الذكاء الاصطناعي.</a:t>
            </a:r>
          </a:p>
          <a:p>
            <a:endParaRPr lang="ar-EG" dirty="0"/>
          </a:p>
          <a:p>
            <a:pPr marL="0" indent="0">
              <a:buNone/>
            </a:pPr>
            <a:endParaRPr lang="ar-E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4A33C-3FDC-7F26-498C-A62763382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8A7249-75F5-91F2-03E8-9307C468B7D7}"/>
              </a:ext>
            </a:extLst>
          </p:cNvPr>
          <p:cNvSpPr txBox="1"/>
          <p:nvPr/>
        </p:nvSpPr>
        <p:spPr>
          <a:xfrm>
            <a:off x="2257168" y="731837"/>
            <a:ext cx="4629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4400" b="1" dirty="0"/>
              <a:t>المحتويات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7E34F9-F85A-9BBB-3F2A-127292F34077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Google Sans"/>
              </a:rPr>
              <a:t>٢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6572F0-920E-5623-508C-D4205C1040CE}"/>
              </a:ext>
            </a:extLst>
          </p:cNvPr>
          <p:cNvSpPr txBox="1">
            <a:spLocks/>
          </p:cNvSpPr>
          <p:nvPr/>
        </p:nvSpPr>
        <p:spPr>
          <a:xfrm>
            <a:off x="218545" y="2155825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ar-EG" sz="1800" dirty="0"/>
              <a:t>متغيرات وأنواع البيانات(ما هي المتغيرات و استخدمها، انواع البيانات </a:t>
            </a:r>
            <a:r>
              <a:rPr lang="ar-EG" sz="1600" dirty="0"/>
              <a:t>(</a:t>
            </a:r>
            <a:r>
              <a:rPr lang="en-US" sz="1600" dirty="0"/>
              <a:t>int, float, char, string</a:t>
            </a:r>
            <a:r>
              <a:rPr lang="ar-EG" sz="1600" dirty="0"/>
              <a:t>) </a:t>
            </a:r>
            <a:r>
              <a:rPr lang="ar-EG" sz="1800" dirty="0"/>
              <a:t>)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عبارات شرطية(</a:t>
            </a:r>
            <a:r>
              <a:rPr lang="en-US" sz="1800" dirty="0"/>
              <a:t>if, else, </a:t>
            </a:r>
            <a:r>
              <a:rPr lang="en-US" sz="1800" dirty="0" err="1"/>
              <a:t>elif</a:t>
            </a:r>
            <a:r>
              <a:rPr lang="ar-EG" sz="1800" dirty="0"/>
              <a:t>).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حلقات(</a:t>
            </a:r>
            <a:r>
              <a:rPr lang="en-US" sz="1800" dirty="0"/>
              <a:t>for loop, while loop</a:t>
            </a:r>
            <a:r>
              <a:rPr lang="ar-EG" sz="1800" dirty="0"/>
              <a:t>).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الإدخال والإخراج(</a:t>
            </a:r>
            <a:r>
              <a:rPr lang="en-US" sz="1800" dirty="0"/>
              <a:t>input(), print()</a:t>
            </a:r>
            <a:r>
              <a:rPr lang="ar-EG" sz="1800" dirty="0"/>
              <a:t>).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تمارين علي لغة بايثون(برنامج يطبع"</a:t>
            </a:r>
            <a:r>
              <a:rPr lang="en-US" sz="1800" dirty="0"/>
              <a:t>Hello world</a:t>
            </a:r>
            <a:r>
              <a:rPr lang="ar-EG" sz="1800" dirty="0"/>
              <a:t>"، برنامج يجمع رقمين، برنامج يطبع الأعداد من 1 الي 5).</a:t>
            </a:r>
            <a:endParaRPr lang="en-US" sz="1800" dirty="0"/>
          </a:p>
          <a:p>
            <a:endParaRPr lang="ar-EG" sz="2000" dirty="0"/>
          </a:p>
          <a:p>
            <a:endParaRPr lang="ar-EG" dirty="0"/>
          </a:p>
          <a:p>
            <a:pPr marL="0" indent="0">
              <a:buNone/>
            </a:pPr>
            <a:endParaRPr lang="ar-E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9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7F62D-8488-2EE9-11B0-7C5085B1C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55829-B60B-0EE0-57DF-13F7D8F46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560BAF-C198-144E-CA62-A72AF3DEBA09}"/>
              </a:ext>
            </a:extLst>
          </p:cNvPr>
          <p:cNvSpPr txBox="1">
            <a:spLocks/>
          </p:cNvSpPr>
          <p:nvPr/>
        </p:nvSpPr>
        <p:spPr>
          <a:xfrm>
            <a:off x="457200" y="1620337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dirty="0"/>
              <a:t>اليوم٣: أساسيات التعلم الآلي.</a:t>
            </a:r>
          </a:p>
          <a:p>
            <a:pPr marL="0" indent="0">
              <a:buNone/>
            </a:pPr>
            <a:endParaRPr lang="ar-E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4AA9D-F2C1-70CD-C3A1-B23663849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24BC7-AC57-010B-F2CA-51F10A7E9C6C}"/>
              </a:ext>
            </a:extLst>
          </p:cNvPr>
          <p:cNvSpPr txBox="1"/>
          <p:nvPr/>
        </p:nvSpPr>
        <p:spPr>
          <a:xfrm>
            <a:off x="2257168" y="731837"/>
            <a:ext cx="4629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4400" b="1" dirty="0"/>
              <a:t>المحتويات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98E6F-FDD4-3F14-D67D-9308B2D94552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٣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40A507-19F0-F8B2-B22E-5B6BABE6B099}"/>
              </a:ext>
            </a:extLst>
          </p:cNvPr>
          <p:cNvSpPr txBox="1">
            <a:spLocks/>
          </p:cNvSpPr>
          <p:nvPr/>
        </p:nvSpPr>
        <p:spPr>
          <a:xfrm>
            <a:off x="218545" y="2155825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ar-EG" sz="1800" dirty="0"/>
              <a:t>التعلم الآلي المراقب: مفاهيم البيانات المصنفة والتدريب (ما هي بيانات التعلم، المعالجة المسبقة للبيانات، </a:t>
            </a:r>
            <a:r>
              <a:rPr lang="en-US" sz="1800" dirty="0"/>
              <a:t>feature engineering</a:t>
            </a:r>
            <a:r>
              <a:rPr lang="ar-EG" sz="1800" dirty="0"/>
              <a:t>، تنظيف البيانات وعرض البيانات، تحويل صيغة البيانات</a:t>
            </a:r>
            <a:r>
              <a:rPr lang="ar-EG" sz="1200" dirty="0"/>
              <a:t>(</a:t>
            </a:r>
            <a:r>
              <a:rPr lang="en-US" sz="1200" dirty="0"/>
              <a:t>Data</a:t>
            </a:r>
            <a:r>
              <a:rPr lang="en-US" sz="1800" dirty="0"/>
              <a:t> </a:t>
            </a:r>
            <a:r>
              <a:rPr lang="en-US" sz="1200" dirty="0"/>
              <a:t>transformation</a:t>
            </a:r>
            <a:r>
              <a:rPr lang="ar-EG" sz="1200" dirty="0"/>
              <a:t>)، </a:t>
            </a:r>
            <a:r>
              <a:rPr lang="en-US" sz="1800" dirty="0"/>
              <a:t>feature selection</a:t>
            </a:r>
            <a:r>
              <a:rPr lang="ar-EG" sz="1800" dirty="0"/>
              <a:t>، دقة النموذج).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متي نختار التعلم الآلي او التعلم العميق (الفرق في عدد البيانات).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اكواد برمجية (قراءة ملف من صيغة اكسل</a:t>
            </a:r>
            <a:r>
              <a:rPr lang="en-US" sz="1800" b="1" dirty="0">
                <a:solidFill>
                  <a:srgbClr val="FF0000"/>
                </a:solidFill>
              </a:rPr>
              <a:t>’CSV’</a:t>
            </a:r>
            <a:r>
              <a:rPr lang="ar-EG" sz="1800" dirty="0"/>
              <a:t>).</a:t>
            </a:r>
          </a:p>
          <a:p>
            <a:endParaRPr lang="ar-EG" dirty="0"/>
          </a:p>
          <a:p>
            <a:pPr marL="0" indent="0">
              <a:buNone/>
            </a:pPr>
            <a:endParaRPr lang="ar-E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7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9D96-273E-397E-75A8-3093E52BC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A5C5A-C348-915A-0B2D-AD2DC6B3B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FBD786-AA23-4769-C250-B4E88F9E1C98}"/>
              </a:ext>
            </a:extLst>
          </p:cNvPr>
          <p:cNvSpPr txBox="1">
            <a:spLocks/>
          </p:cNvSpPr>
          <p:nvPr/>
        </p:nvSpPr>
        <p:spPr>
          <a:xfrm>
            <a:off x="457200" y="1620337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dirty="0"/>
              <a:t>اليوم ٤: إكمال أساسيات التعلم الآلي.</a:t>
            </a:r>
          </a:p>
          <a:p>
            <a:pPr marL="0" indent="0">
              <a:buNone/>
            </a:pPr>
            <a:endParaRPr lang="ar-E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F33AB-0CC5-1871-4015-BCD7532F9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47FDE-E65F-914B-559E-47CF68EF4950}"/>
              </a:ext>
            </a:extLst>
          </p:cNvPr>
          <p:cNvSpPr txBox="1"/>
          <p:nvPr/>
        </p:nvSpPr>
        <p:spPr>
          <a:xfrm>
            <a:off x="2257168" y="731837"/>
            <a:ext cx="4629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4400" b="1" dirty="0"/>
              <a:t>المحتويات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25AA9-114E-D55F-3A5E-B5C909C8937A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٤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0B71A0-BDC9-0D17-1433-406AA0ED4BEE}"/>
              </a:ext>
            </a:extLst>
          </p:cNvPr>
          <p:cNvSpPr txBox="1">
            <a:spLocks/>
          </p:cNvSpPr>
          <p:nvPr/>
        </p:nvSpPr>
        <p:spPr>
          <a:xfrm>
            <a:off x="218545" y="2155825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ar-EG" sz="1800" dirty="0"/>
              <a:t>المشاكل الشائعة في التعلم الآلي و التعلم العميق(</a:t>
            </a:r>
            <a:r>
              <a:rPr lang="en-US" sz="1800" dirty="0"/>
              <a:t>Overfitting and Underfitting</a:t>
            </a:r>
            <a:r>
              <a:rPr lang="ar-EG" sz="1800" dirty="0"/>
              <a:t>).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كيفية حل مشاكل التعلم الآلي و التعلم العميق(</a:t>
            </a:r>
            <a:r>
              <a:rPr lang="en-US" sz="1800" dirty="0"/>
              <a:t>Overfitting and Underfitting</a:t>
            </a:r>
            <a:r>
              <a:rPr lang="ar-EG" sz="1800" dirty="0"/>
              <a:t>).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اشهر النماذج في التعلم الآلي(</a:t>
            </a:r>
            <a:r>
              <a:rPr lang="en-US" sz="1800" dirty="0"/>
              <a:t>Regression and Classification</a:t>
            </a:r>
            <a:r>
              <a:rPr lang="ar-EG" sz="1800" dirty="0"/>
              <a:t>).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مقدمة في دالة الخسارة(</a:t>
            </a:r>
            <a:r>
              <a:rPr lang="en-US" sz="1800" dirty="0"/>
              <a:t>Introduction to Function loss </a:t>
            </a:r>
            <a:r>
              <a:rPr lang="ar-EG" sz="1800" dirty="0"/>
              <a:t>).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امثلة برمجية علي نموذج الإنحدار (</a:t>
            </a:r>
            <a:r>
              <a:rPr lang="en-US" sz="1800" dirty="0"/>
              <a:t>Regression</a:t>
            </a:r>
            <a:r>
              <a:rPr lang="ar-EG" sz="1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7649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703A-1EE4-B2E2-FA03-4A5E5C56C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6BD28-0A55-4740-216F-C8AE4434D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161759-305A-0745-C0B3-5C5CDEE4CF5E}"/>
              </a:ext>
            </a:extLst>
          </p:cNvPr>
          <p:cNvSpPr txBox="1">
            <a:spLocks/>
          </p:cNvSpPr>
          <p:nvPr/>
        </p:nvSpPr>
        <p:spPr>
          <a:xfrm>
            <a:off x="457200" y="1620337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dirty="0"/>
              <a:t>اليوم ٥: إكمال أساسيات التعلم الآلي.</a:t>
            </a:r>
          </a:p>
          <a:p>
            <a:pPr marL="0" indent="0">
              <a:buNone/>
            </a:pPr>
            <a:endParaRPr lang="ar-E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03BD5-791D-70F3-F2A6-E18AE496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A19AB-66FD-C437-5678-F5815EA71FED}"/>
              </a:ext>
            </a:extLst>
          </p:cNvPr>
          <p:cNvSpPr txBox="1"/>
          <p:nvPr/>
        </p:nvSpPr>
        <p:spPr>
          <a:xfrm>
            <a:off x="2257168" y="731837"/>
            <a:ext cx="4629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4400" b="1" dirty="0"/>
              <a:t>المحتويات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A082-367C-6CC9-366A-A5E8B2F84E28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٥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7D0641-5F59-12F9-4CBF-3EBA8F5C606E}"/>
              </a:ext>
            </a:extLst>
          </p:cNvPr>
          <p:cNvSpPr txBox="1">
            <a:spLocks/>
          </p:cNvSpPr>
          <p:nvPr/>
        </p:nvSpPr>
        <p:spPr>
          <a:xfrm>
            <a:off x="218545" y="2155825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ar-EG" sz="1800" dirty="0"/>
              <a:t>ما هو نموذج التصنيف في التعلم الآلي (</a:t>
            </a:r>
            <a:r>
              <a:rPr lang="en-US" sz="1800" dirty="0"/>
              <a:t>Classification model</a:t>
            </a:r>
            <a:r>
              <a:rPr lang="ar-EG" sz="1800" dirty="0"/>
              <a:t>).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امثلة برمجية بسيطة علي نموذج التصنيف.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مدخل بسيط للتعلم العميق و الشبكات الاصطناعية العصبية (</a:t>
            </a:r>
            <a:r>
              <a:rPr lang="en-US" sz="1800" dirty="0"/>
              <a:t>Neural Networks, Deep Learning</a:t>
            </a:r>
            <a:r>
              <a:rPr lang="ar-EG" sz="1800" dirty="0"/>
              <a:t>).</a:t>
            </a:r>
          </a:p>
          <a:p>
            <a:pPr>
              <a:lnSpc>
                <a:spcPct val="150000"/>
              </a:lnSpc>
            </a:pPr>
            <a:r>
              <a:rPr lang="ar-EG" sz="1800" dirty="0"/>
              <a:t>امثلة برمجة بسيطة علي التجمع (</a:t>
            </a:r>
            <a:r>
              <a:rPr lang="en-US" sz="1800" dirty="0"/>
              <a:t>Clustering</a:t>
            </a:r>
            <a:r>
              <a:rPr lang="ar-EG" sz="1800" dirty="0"/>
              <a:t>).</a:t>
            </a:r>
          </a:p>
          <a:p>
            <a:pPr>
              <a:lnSpc>
                <a:spcPct val="150000"/>
              </a:lnSpc>
            </a:pPr>
            <a:endParaRPr lang="ar-EG" sz="1800" dirty="0"/>
          </a:p>
          <a:p>
            <a:pPr>
              <a:lnSpc>
                <a:spcPct val="150000"/>
              </a:lnSpc>
            </a:pPr>
            <a:endParaRPr lang="ar-EG" sz="1800" dirty="0"/>
          </a:p>
        </p:txBody>
      </p:sp>
    </p:spTree>
    <p:extLst>
      <p:ext uri="{BB962C8B-B14F-4D97-AF65-F5344CB8AC3E}">
        <p14:creationId xmlns:p14="http://schemas.microsoft.com/office/powerpoint/2010/main" val="70144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6AE56-E9E7-6F2F-3B26-3BD81503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5DD65-3989-78B5-9C03-3563E4C49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90160-5AC8-0E97-B74F-2E592F28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72" y="2284864"/>
            <a:ext cx="6194855" cy="4129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2027A-B07B-35F8-86D3-CF2AE933E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C4B8-07D9-289A-826D-917BA1E4BC1E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٦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5718-5044-4AC7-ACFB-79C034D9CBD3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ما هو الذكاء الاصطناعي(</a:t>
            </a:r>
            <a:r>
              <a:rPr lang="en-US" b="1" dirty="0"/>
              <a:t>AI</a:t>
            </a:r>
            <a:r>
              <a:rPr lang="ar-EG" dirty="0"/>
              <a:t>)؟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A7C852-F3DB-D682-064E-1167E39E7717}"/>
              </a:ext>
            </a:extLst>
          </p:cNvPr>
          <p:cNvSpPr txBox="1">
            <a:spLocks/>
          </p:cNvSpPr>
          <p:nvPr/>
        </p:nvSpPr>
        <p:spPr>
          <a:xfrm>
            <a:off x="304800" y="1566412"/>
            <a:ext cx="85344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(AI) </a:t>
            </a:r>
            <a:r>
              <a:rPr lang="ar-EG" sz="2400" b="1" dirty="0"/>
              <a:t> </a:t>
            </a:r>
            <a:r>
              <a:rPr lang="ar-EG" sz="2000" dirty="0"/>
              <a:t>يشير</a:t>
            </a:r>
            <a:r>
              <a:rPr lang="ar-EG" sz="2400" b="1" dirty="0"/>
              <a:t> </a:t>
            </a:r>
            <a:r>
              <a:rPr lang="ar-EG" sz="2200" dirty="0"/>
              <a:t>إلى الذكاء الاصطناعي ، والذي يشير إلى قدرة الآلات على أداء المهام التي تتطلب ذكاء بشريا.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790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57C3-EE5C-C178-84FD-ABB13450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0FABE-C067-F034-44AF-4D3261037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41F3F4-6079-4C80-4E85-A6A906BD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47C688-F133-82F3-479A-D498D89CA4F7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٧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F9BC6-93D3-7FF4-B751-6CAC41130EC4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ما هو الذكاء الاصطناعي(</a:t>
            </a:r>
            <a:r>
              <a:rPr lang="en-US" b="1" dirty="0"/>
              <a:t>AI</a:t>
            </a:r>
            <a:r>
              <a:rPr lang="ar-EG" dirty="0"/>
              <a:t>)؟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48CEC-C93F-DF4A-FDAB-38B0F32F22CF}"/>
              </a:ext>
            </a:extLst>
          </p:cNvPr>
          <p:cNvSpPr txBox="1">
            <a:spLocks/>
          </p:cNvSpPr>
          <p:nvPr/>
        </p:nvSpPr>
        <p:spPr>
          <a:xfrm>
            <a:off x="228600" y="1447800"/>
            <a:ext cx="85344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تم تصميم أنظمة الذكاء الاصطناعي لمحاكاة الذكاء والسلوك البشري ، ويمكن تدريبها على التعرف على الأنماط والتنبؤات وأتمتة المهام بناء على بيانات الإدخال.</a:t>
            </a:r>
            <a:endParaRPr lang="en-US" sz="2200" dirty="0"/>
          </a:p>
        </p:txBody>
      </p:sp>
      <p:pic>
        <p:nvPicPr>
          <p:cNvPr id="8" name="Picture 4" descr="The workflow of AI based strategies. () The (yellow) column... | Download  Scientific Diagram">
            <a:extLst>
              <a:ext uri="{FF2B5EF4-FFF2-40B4-BE49-F238E27FC236}">
                <a16:creationId xmlns:a16="http://schemas.microsoft.com/office/drawing/2014/main" id="{7346FC78-09EB-164A-B0B9-6E936EABF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34775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9AAEF-B0BB-B804-2A65-AF5D542C4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E345B-CC96-2524-97D6-04724A8C9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14"/>
            <a:ext cx="9144000" cy="469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FFF42-3CF9-EDED-8A5E-1B377DC02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72" y="176212"/>
            <a:ext cx="1029547" cy="36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BD5F2A-0297-6881-F2F5-C1D5C61B1E2E}"/>
              </a:ext>
            </a:extLst>
          </p:cNvPr>
          <p:cNvSpPr txBox="1"/>
          <p:nvPr/>
        </p:nvSpPr>
        <p:spPr>
          <a:xfrm>
            <a:off x="47518" y="6527800"/>
            <a:ext cx="3080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٨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CC615-0F58-65A3-B52C-0B2F15F5831A}"/>
              </a:ext>
            </a:extLst>
          </p:cNvPr>
          <p:cNvSpPr txBox="1">
            <a:spLocks/>
          </p:cNvSpPr>
          <p:nvPr/>
        </p:nvSpPr>
        <p:spPr>
          <a:xfrm>
            <a:off x="457200" y="76562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dirty="0"/>
              <a:t>تاريخ الذكاء الاصطناعي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73E7B6-033C-3532-A9E0-ABEE5E15E206}"/>
              </a:ext>
            </a:extLst>
          </p:cNvPr>
          <p:cNvSpPr txBox="1">
            <a:spLocks/>
          </p:cNvSpPr>
          <p:nvPr/>
        </p:nvSpPr>
        <p:spPr>
          <a:xfrm>
            <a:off x="190500" y="1566412"/>
            <a:ext cx="8763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يعود تاريخ الذكاء الاصطناعي إلى العصور القديمة ، عندما بدأ الفلاسفة والمخترعون في استكشاف مفهوم الكائنات الاصطناعية والآلات الذكية.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ar-EG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ar-EG" sz="2200" dirty="0"/>
              <a:t>كان </a:t>
            </a:r>
            <a:r>
              <a:rPr lang="ar-EG" sz="2200" b="1" dirty="0"/>
              <a:t>يان شي </a:t>
            </a:r>
            <a:r>
              <a:rPr lang="ar-EG" sz="2200" dirty="0"/>
              <a:t>المخترع الصيني</a:t>
            </a:r>
          </a:p>
          <a:p>
            <a:pPr marL="0" indent="0">
              <a:buNone/>
            </a:pPr>
            <a:r>
              <a:rPr lang="ar-EG" sz="2200" dirty="0"/>
              <a:t>   الذي عاش خلال القرن الخامس قبل الميلاد.</a:t>
            </a:r>
          </a:p>
          <a:p>
            <a:pPr marL="0" indent="0">
              <a:buNone/>
            </a:pPr>
            <a:r>
              <a:rPr lang="ar-EG" sz="2200" dirty="0"/>
              <a:t>   قام بتصميم إنسان آلي يمكنه أداء مهام مختلفة</a:t>
            </a:r>
          </a:p>
          <a:p>
            <a:pPr marL="0" indent="0">
              <a:buNone/>
            </a:pPr>
            <a:r>
              <a:rPr lang="ar-EG" sz="2200" dirty="0"/>
              <a:t>   مثل المشي والغناء والرقص</a:t>
            </a:r>
            <a:r>
              <a:rPr lang="en-US" sz="2200" dirty="0"/>
              <a:t>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2CDCC7-510D-C836-4ED6-7E02C7B68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00527"/>
            <a:ext cx="4114800" cy="26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500</TotalTime>
  <Words>1180</Words>
  <Application>Microsoft Office PowerPoint</Application>
  <PresentationFormat>On-screen Show (4:3)</PresentationFormat>
  <Paragraphs>143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Google Sans</vt:lpstr>
      <vt:lpstr>Helvetica</vt:lpstr>
      <vt:lpstr>Söhne</vt:lpstr>
      <vt:lpstr>Söhne 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Mustafa</dc:creator>
  <cp:lastModifiedBy>Omar Mustafa</cp:lastModifiedBy>
  <cp:revision>26</cp:revision>
  <dcterms:created xsi:type="dcterms:W3CDTF">2024-02-19T17:56:55Z</dcterms:created>
  <dcterms:modified xsi:type="dcterms:W3CDTF">2024-02-21T16:41:14Z</dcterms:modified>
</cp:coreProperties>
</file>